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3" r:id="rId2"/>
    <p:sldId id="264" r:id="rId3"/>
    <p:sldId id="265" r:id="rId4"/>
    <p:sldId id="266" r:id="rId5"/>
    <p:sldId id="268" r:id="rId6"/>
    <p:sldId id="275" r:id="rId7"/>
    <p:sldId id="276" r:id="rId8"/>
    <p:sldId id="277" r:id="rId9"/>
    <p:sldId id="278" r:id="rId10"/>
    <p:sldId id="279" r:id="rId11"/>
    <p:sldId id="28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0550130E-A347-4522-BCBA-B38890BDE837}" type="datetimeFigureOut">
              <a:rPr lang="ca-ES" smtClean="0"/>
              <a:t>7/1/2024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BFCD5E54-C602-4B34-9ABA-09FFB5B68F6B}" type="slidenum">
              <a:rPr lang="ca-ES" smtClean="0"/>
              <a:t>‹Nº›</a:t>
            </a:fld>
            <a:endParaRPr lang="ca-E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813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130E-A347-4522-BCBA-B38890BDE837}" type="datetimeFigureOut">
              <a:rPr lang="ca-ES" smtClean="0"/>
              <a:t>7/1/2024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5E54-C602-4B34-9ABA-09FFB5B68F6B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41982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130E-A347-4522-BCBA-B38890BDE837}" type="datetimeFigureOut">
              <a:rPr lang="ca-ES" smtClean="0"/>
              <a:t>7/1/2024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5E54-C602-4B34-9ABA-09FFB5B68F6B}" type="slidenum">
              <a:rPr lang="ca-ES" smtClean="0"/>
              <a:t>‹Nº›</a:t>
            </a:fld>
            <a:endParaRPr lang="ca-E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69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130E-A347-4522-BCBA-B38890BDE837}" type="datetimeFigureOut">
              <a:rPr lang="ca-ES" smtClean="0"/>
              <a:t>7/1/2024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5E54-C602-4B34-9ABA-09FFB5B68F6B}" type="slidenum">
              <a:rPr lang="ca-ES" smtClean="0"/>
              <a:t>‹Nº›</a:t>
            </a:fld>
            <a:endParaRPr lang="ca-E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21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130E-A347-4522-BCBA-B38890BDE837}" type="datetimeFigureOut">
              <a:rPr lang="ca-ES" smtClean="0"/>
              <a:t>7/1/2024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5E54-C602-4B34-9ABA-09FFB5B68F6B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59240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130E-A347-4522-BCBA-B38890BDE837}" type="datetimeFigureOut">
              <a:rPr lang="ca-ES" smtClean="0"/>
              <a:t>7/1/2024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5E54-C602-4B34-9ABA-09FFB5B68F6B}" type="slidenum">
              <a:rPr lang="ca-ES" smtClean="0"/>
              <a:t>‹Nº›</a:t>
            </a:fld>
            <a:endParaRPr lang="ca-E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71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130E-A347-4522-BCBA-B38890BDE837}" type="datetimeFigureOut">
              <a:rPr lang="ca-ES" smtClean="0"/>
              <a:t>7/1/2024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5E54-C602-4B34-9ABA-09FFB5B68F6B}" type="slidenum">
              <a:rPr lang="ca-ES" smtClean="0"/>
              <a:t>‹Nº›</a:t>
            </a:fld>
            <a:endParaRPr lang="ca-E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86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130E-A347-4522-BCBA-B38890BDE837}" type="datetimeFigureOut">
              <a:rPr lang="ca-ES" smtClean="0"/>
              <a:t>7/1/2024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5E54-C602-4B34-9ABA-09FFB5B68F6B}" type="slidenum">
              <a:rPr lang="ca-ES" smtClean="0"/>
              <a:t>‹Nº›</a:t>
            </a:fld>
            <a:endParaRPr lang="ca-E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13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130E-A347-4522-BCBA-B38890BDE837}" type="datetimeFigureOut">
              <a:rPr lang="ca-ES" smtClean="0"/>
              <a:t>7/1/2024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5E54-C602-4B34-9ABA-09FFB5B68F6B}" type="slidenum">
              <a:rPr lang="ca-ES" smtClean="0"/>
              <a:t>‹Nº›</a:t>
            </a:fld>
            <a:endParaRPr lang="ca-E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08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130E-A347-4522-BCBA-B38890BDE837}" type="datetimeFigureOut">
              <a:rPr lang="ca-ES" smtClean="0"/>
              <a:t>7/1/2024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5E54-C602-4B34-9ABA-09FFB5B68F6B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99641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130E-A347-4522-BCBA-B38890BDE837}" type="datetimeFigureOut">
              <a:rPr lang="ca-ES" smtClean="0"/>
              <a:t>7/1/2024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5E54-C602-4B34-9ABA-09FFB5B68F6B}" type="slidenum">
              <a:rPr lang="ca-ES" smtClean="0"/>
              <a:t>‹Nº›</a:t>
            </a:fld>
            <a:endParaRPr lang="ca-E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165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130E-A347-4522-BCBA-B38890BDE837}" type="datetimeFigureOut">
              <a:rPr lang="ca-ES" smtClean="0"/>
              <a:t>7/1/2024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5E54-C602-4B34-9ABA-09FFB5B68F6B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15480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130E-A347-4522-BCBA-B38890BDE837}" type="datetimeFigureOut">
              <a:rPr lang="ca-ES" smtClean="0"/>
              <a:t>7/1/2024</a:t>
            </a:fld>
            <a:endParaRPr lang="ca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5E54-C602-4B34-9ABA-09FFB5B68F6B}" type="slidenum">
              <a:rPr lang="ca-ES" smtClean="0"/>
              <a:t>‹Nº›</a:t>
            </a:fld>
            <a:endParaRPr lang="ca-E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6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130E-A347-4522-BCBA-B38890BDE837}" type="datetimeFigureOut">
              <a:rPr lang="ca-ES" smtClean="0"/>
              <a:t>7/1/2024</a:t>
            </a:fld>
            <a:endParaRPr lang="ca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5E54-C602-4B34-9ABA-09FFB5B68F6B}" type="slidenum">
              <a:rPr lang="ca-ES" smtClean="0"/>
              <a:t>‹Nº›</a:t>
            </a:fld>
            <a:endParaRPr lang="ca-E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37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130E-A347-4522-BCBA-B38890BDE837}" type="datetimeFigureOut">
              <a:rPr lang="ca-ES" smtClean="0"/>
              <a:t>7/1/2024</a:t>
            </a:fld>
            <a:endParaRPr lang="ca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5E54-C602-4B34-9ABA-09FFB5B68F6B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59086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130E-A347-4522-BCBA-B38890BDE837}" type="datetimeFigureOut">
              <a:rPr lang="ca-ES" smtClean="0"/>
              <a:t>7/1/2024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5E54-C602-4B34-9ABA-09FFB5B68F6B}" type="slidenum">
              <a:rPr lang="ca-ES" smtClean="0"/>
              <a:t>‹Nº›</a:t>
            </a:fld>
            <a:endParaRPr lang="ca-E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15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130E-A347-4522-BCBA-B38890BDE837}" type="datetimeFigureOut">
              <a:rPr lang="ca-ES" smtClean="0"/>
              <a:t>7/1/2024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5E54-C602-4B34-9ABA-09FFB5B68F6B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90144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550130E-A347-4522-BCBA-B38890BDE837}" type="datetimeFigureOut">
              <a:rPr lang="ca-ES" smtClean="0"/>
              <a:t>7/1/2024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FCD5E54-C602-4B34-9ABA-09FFB5B68F6B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991742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3D24B1-15B3-8BF0-BF0E-94FE0CAD4E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4000" dirty="0"/>
              <a:t>PRÁCTICA 2</a:t>
            </a:r>
            <a:br>
              <a:rPr lang="es-ES" sz="4000" dirty="0"/>
            </a:br>
            <a:r>
              <a:rPr lang="es-ES" sz="4000" dirty="0"/>
              <a:t>VISUALIZACION DE DATOS</a:t>
            </a:r>
            <a:endParaRPr lang="ca-ES" sz="4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BB589DA-C1F1-0FE9-232C-71994307C2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4526279"/>
            <a:ext cx="6815669" cy="452119"/>
          </a:xfrm>
        </p:spPr>
        <p:txBody>
          <a:bodyPr/>
          <a:lstStyle/>
          <a:p>
            <a:r>
              <a:rPr lang="es-ES" dirty="0"/>
              <a:t>JOSÉ MARÍA ARROYO SÁNCHEZ</a:t>
            </a:r>
            <a:endParaRPr lang="ca-ES" dirty="0"/>
          </a:p>
        </p:txBody>
      </p:sp>
      <p:pic>
        <p:nvPicPr>
          <p:cNvPr id="5" name="Vídeo 4">
            <a:hlinkClick r:id="" action="ppaction://media"/>
            <a:extLst>
              <a:ext uri="{FF2B5EF4-FFF2-40B4-BE49-F238E27FC236}">
                <a16:creationId xmlns:a16="http://schemas.microsoft.com/office/drawing/2014/main" id="{E179FAF3-1EC3-26B5-AB7D-4067C40766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0680192" y="5346192"/>
            <a:ext cx="1429512" cy="142951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341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3222">
        <p14:prism/>
      </p:transition>
    </mc:Choice>
    <mc:Fallback xmlns="">
      <p:transition spd="slow" advTm="132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624290-6652-1E75-197A-8865D744A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000" kern="0" dirty="0">
                <a:ea typeface="Calibri" panose="020F0502020204030204" pitchFamily="34" charset="0"/>
                <a:cs typeface="Helvetica Neue"/>
              </a:rPr>
              <a:t>9</a:t>
            </a:r>
            <a:r>
              <a:rPr lang="es-ES_tradnl" sz="3000" kern="0" dirty="0">
                <a:effectLst/>
                <a:ea typeface="Calibri" panose="020F0502020204030204" pitchFamily="34" charset="0"/>
                <a:cs typeface="Helvetica Neue"/>
              </a:rPr>
              <a:t>.- Distribución de puntos por estado de carrera y </a:t>
            </a:r>
            <a:r>
              <a:rPr lang="es-ES_tradnl" sz="3000" kern="0" dirty="0">
                <a:ea typeface="Calibri" panose="020F0502020204030204" pitchFamily="34" charset="0"/>
                <a:cs typeface="Helvetica Neue"/>
              </a:rPr>
              <a:t>constructor</a:t>
            </a:r>
            <a:endParaRPr lang="ca-ES" sz="3000" dirty="0"/>
          </a:p>
        </p:txBody>
      </p:sp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44D48EEE-1039-7941-6DE3-F2913435C1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711" y="2528818"/>
            <a:ext cx="4362577" cy="3615950"/>
          </a:xfrm>
          <a:prstGeom prst="rect">
            <a:avLst/>
          </a:prstGeom>
        </p:spPr>
      </p:pic>
      <p:pic>
        <p:nvPicPr>
          <p:cNvPr id="3" name="11">
            <a:hlinkClick r:id="" action="ppaction://media"/>
            <a:extLst>
              <a:ext uri="{FF2B5EF4-FFF2-40B4-BE49-F238E27FC236}">
                <a16:creationId xmlns:a16="http://schemas.microsoft.com/office/drawing/2014/main" id="{BB6C96E5-F8C5-0931-2873-6379857564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91798" y="537362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0031">
        <p14:prism/>
      </p:transition>
    </mc:Choice>
    <mc:Fallback xmlns="">
      <p:transition spd="slow" advTm="400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624290-6652-1E75-197A-8865D744A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000" kern="0" dirty="0">
                <a:effectLst/>
                <a:ea typeface="Calibri" panose="020F0502020204030204" pitchFamily="34" charset="0"/>
                <a:cs typeface="Helvetica Neue"/>
              </a:rPr>
              <a:t>10.- Pilotos más fiables</a:t>
            </a:r>
            <a:endParaRPr lang="ca-ES" sz="3000" dirty="0"/>
          </a:p>
        </p:txBody>
      </p:sp>
      <p:pic>
        <p:nvPicPr>
          <p:cNvPr id="4" name="Imagen 3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50808DA2-DC7F-72E9-27A6-1ABF79938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003" y="2561114"/>
            <a:ext cx="5967994" cy="3606520"/>
          </a:xfrm>
          <a:prstGeom prst="rect">
            <a:avLst/>
          </a:prstGeom>
        </p:spPr>
      </p:pic>
      <p:pic>
        <p:nvPicPr>
          <p:cNvPr id="3" name="12">
            <a:hlinkClick r:id="" action="ppaction://media"/>
            <a:extLst>
              <a:ext uri="{FF2B5EF4-FFF2-40B4-BE49-F238E27FC236}">
                <a16:creationId xmlns:a16="http://schemas.microsoft.com/office/drawing/2014/main" id="{D04541A5-38D2-C368-284D-623E5211E7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01528" y="54284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6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0031">
        <p14:prism/>
      </p:transition>
    </mc:Choice>
    <mc:Fallback xmlns="">
      <p:transition spd="slow" advTm="400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9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87B47B-0431-D6DA-C49E-C5D577BD2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000" dirty="0"/>
              <a:t>1.- Relación entre edad, puntos y posición</a:t>
            </a:r>
            <a:endParaRPr lang="ca-ES" sz="3000" dirty="0"/>
          </a:p>
        </p:txBody>
      </p:sp>
      <p:pic>
        <p:nvPicPr>
          <p:cNvPr id="4" name="Imagen 3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FBC12BA4-7D3D-72E6-C3D0-A02DBE5E45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742" y="2692716"/>
            <a:ext cx="7386516" cy="3265448"/>
          </a:xfrm>
          <a:prstGeom prst="rect">
            <a:avLst/>
          </a:prstGeom>
        </p:spPr>
      </p:pic>
      <p:pic>
        <p:nvPicPr>
          <p:cNvPr id="3" name="1">
            <a:hlinkClick r:id="" action="ppaction://media"/>
            <a:extLst>
              <a:ext uri="{FF2B5EF4-FFF2-40B4-BE49-F238E27FC236}">
                <a16:creationId xmlns:a16="http://schemas.microsoft.com/office/drawing/2014/main" id="{94F8370E-E733-FF68-4F94-969547B850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18648" y="526626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0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289">
        <p14:prism/>
      </p:transition>
    </mc:Choice>
    <mc:Fallback xmlns="">
      <p:transition spd="slow" advTm="5028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7876EC-7ECD-BDF4-F6DB-0D86928D8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000" dirty="0"/>
              <a:t>2.- </a:t>
            </a:r>
            <a:r>
              <a:rPr lang="es-ES_tradnl" sz="3000" kern="0" dirty="0">
                <a:ea typeface="Calibri" panose="020F0502020204030204" pitchFamily="34" charset="0"/>
              </a:rPr>
              <a:t>Comparación de puntos ganados por nacionalidad</a:t>
            </a:r>
            <a:endParaRPr lang="ca-ES" sz="3000" dirty="0"/>
          </a:p>
        </p:txBody>
      </p:sp>
      <p:pic>
        <p:nvPicPr>
          <p:cNvPr id="4" name="Imagen 3" descr="Imagen que contiene objeto, pantalla&#10;&#10;Descripción generada automáticamente">
            <a:extLst>
              <a:ext uri="{FF2B5EF4-FFF2-40B4-BE49-F238E27FC236}">
                <a16:creationId xmlns:a16="http://schemas.microsoft.com/office/drawing/2014/main" id="{2164B60D-B472-1FA7-5303-0E5C0FABA1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708" y="2562500"/>
            <a:ext cx="5472583" cy="3563979"/>
          </a:xfrm>
          <a:prstGeom prst="rect">
            <a:avLst/>
          </a:prstGeom>
        </p:spPr>
      </p:pic>
      <p:pic>
        <p:nvPicPr>
          <p:cNvPr id="3" name="2">
            <a:hlinkClick r:id="" action="ppaction://media"/>
            <a:extLst>
              <a:ext uri="{FF2B5EF4-FFF2-40B4-BE49-F238E27FC236}">
                <a16:creationId xmlns:a16="http://schemas.microsoft.com/office/drawing/2014/main" id="{8D94668D-73E9-B40B-38FD-5D9FC25A69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09504" y="51724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71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1271">
        <p14:prism/>
      </p:transition>
    </mc:Choice>
    <mc:Fallback xmlns="">
      <p:transition spd="slow" advTm="212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E31350-7AB7-E859-B54C-1B3F55C9A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000" kern="0" dirty="0">
                <a:effectLst/>
                <a:ea typeface="Calibri" panose="020F0502020204030204" pitchFamily="34" charset="0"/>
                <a:cs typeface="Helvetica Neue"/>
              </a:rPr>
              <a:t>3.- Relación entre puntos y posición</a:t>
            </a:r>
            <a:endParaRPr lang="ca-ES" sz="3000" dirty="0"/>
          </a:p>
        </p:txBody>
      </p:sp>
      <p:pic>
        <p:nvPicPr>
          <p:cNvPr id="4" name="Imagen 3" descr="Gráfico&#10;&#10;Descripción generada automáticamente con confianza baja">
            <a:extLst>
              <a:ext uri="{FF2B5EF4-FFF2-40B4-BE49-F238E27FC236}">
                <a16:creationId xmlns:a16="http://schemas.microsoft.com/office/drawing/2014/main" id="{B2CD37F5-16BE-3D12-CCFD-C014EA957A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8" y="2563316"/>
            <a:ext cx="9915144" cy="3481907"/>
          </a:xfrm>
          <a:prstGeom prst="rect">
            <a:avLst/>
          </a:prstGeom>
        </p:spPr>
      </p:pic>
      <p:pic>
        <p:nvPicPr>
          <p:cNvPr id="3" name="3">
            <a:hlinkClick r:id="" action="ppaction://media"/>
            <a:extLst>
              <a:ext uri="{FF2B5EF4-FFF2-40B4-BE49-F238E27FC236}">
                <a16:creationId xmlns:a16="http://schemas.microsoft.com/office/drawing/2014/main" id="{3CFE61E6-A164-CD4F-B064-681CD7EE81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98608" y="26487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2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1350">
        <p14:prism/>
      </p:transition>
    </mc:Choice>
    <mc:Fallback xmlns="">
      <p:transition spd="slow" advTm="213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9212B2-CB7E-E255-76E1-9C86DEA7A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000" kern="0" dirty="0">
                <a:ea typeface="Calibri" panose="020F0502020204030204" pitchFamily="34" charset="0"/>
                <a:cs typeface="Helvetica Neue"/>
              </a:rPr>
              <a:t>4</a:t>
            </a:r>
            <a:r>
              <a:rPr lang="es-ES_tradnl" sz="3000" kern="0" dirty="0">
                <a:effectLst/>
                <a:ea typeface="Calibri" panose="020F0502020204030204" pitchFamily="34" charset="0"/>
                <a:cs typeface="Helvetica Neue"/>
              </a:rPr>
              <a:t>.- Evolución de puntos por piloto durante los años</a:t>
            </a:r>
            <a:endParaRPr lang="ca-ES" sz="3000" dirty="0"/>
          </a:p>
        </p:txBody>
      </p:sp>
      <p:pic>
        <p:nvPicPr>
          <p:cNvPr id="6" name="Imagen 5" descr="Gráfico&#10;&#10;Descripción generada automáticamente">
            <a:extLst>
              <a:ext uri="{FF2B5EF4-FFF2-40B4-BE49-F238E27FC236}">
                <a16:creationId xmlns:a16="http://schemas.microsoft.com/office/drawing/2014/main" id="{B4A385CC-B8BE-C864-8253-AD27F752F6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353" y="2645766"/>
            <a:ext cx="9573245" cy="3361842"/>
          </a:xfrm>
          <a:prstGeom prst="rect">
            <a:avLst/>
          </a:prstGeom>
        </p:spPr>
      </p:pic>
      <p:pic>
        <p:nvPicPr>
          <p:cNvPr id="3" name="5">
            <a:hlinkClick r:id="" action="ppaction://media"/>
            <a:extLst>
              <a:ext uri="{FF2B5EF4-FFF2-40B4-BE49-F238E27FC236}">
                <a16:creationId xmlns:a16="http://schemas.microsoft.com/office/drawing/2014/main" id="{24496887-4A25-E698-98FE-DCBCAA64D2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86998" y="254812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3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5396">
        <p14:prism/>
      </p:transition>
    </mc:Choice>
    <mc:Fallback xmlns="">
      <p:transition spd="slow" advTm="153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189E0F-73FA-7351-0CC6-85AB55F4C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000" kern="0" dirty="0">
                <a:effectLst/>
                <a:ea typeface="Calibri" panose="020F0502020204030204" pitchFamily="34" charset="0"/>
                <a:cs typeface="Helvetica Neue"/>
              </a:rPr>
              <a:t>5.- Desempeño de los 5 mejores constructores por cualidades</a:t>
            </a:r>
            <a:endParaRPr lang="ca-ES" sz="3000" dirty="0"/>
          </a:p>
        </p:txBody>
      </p:sp>
      <p:pic>
        <p:nvPicPr>
          <p:cNvPr id="4" name="Imagen 3" descr="Gráfico, Gráfico radial&#10;&#10;Descripción generada automáticamente">
            <a:extLst>
              <a:ext uri="{FF2B5EF4-FFF2-40B4-BE49-F238E27FC236}">
                <a16:creationId xmlns:a16="http://schemas.microsoft.com/office/drawing/2014/main" id="{827C0E6F-CF47-4E4A-9C2F-F203828F09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909" y="2487168"/>
            <a:ext cx="3626182" cy="3721608"/>
          </a:xfrm>
          <a:prstGeom prst="rect">
            <a:avLst/>
          </a:prstGeom>
        </p:spPr>
      </p:pic>
      <p:pic>
        <p:nvPicPr>
          <p:cNvPr id="3" name="7">
            <a:hlinkClick r:id="" action="ppaction://media"/>
            <a:extLst>
              <a:ext uri="{FF2B5EF4-FFF2-40B4-BE49-F238E27FC236}">
                <a16:creationId xmlns:a16="http://schemas.microsoft.com/office/drawing/2014/main" id="{3E36E638-1867-79EA-353D-E09E2E39BA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91798" y="53919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1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7369">
        <p14:prism/>
      </p:transition>
    </mc:Choice>
    <mc:Fallback xmlns="">
      <p:transition spd="slow" advTm="173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571B7F-9A14-5621-F7BD-0539F11FC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000" kern="0" dirty="0">
                <a:effectLst/>
                <a:ea typeface="Calibri" panose="020F0502020204030204" pitchFamily="34" charset="0"/>
                <a:cs typeface="Helvetica Neue"/>
              </a:rPr>
              <a:t>6.- Evolución de puntos por grupo de edad</a:t>
            </a:r>
            <a:endParaRPr lang="ca-ES" sz="3000" dirty="0"/>
          </a:p>
        </p:txBody>
      </p:sp>
      <p:pic>
        <p:nvPicPr>
          <p:cNvPr id="4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ED42E88-55F8-DBB2-C916-6481D26F5E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914" y="2516444"/>
            <a:ext cx="4874172" cy="3719763"/>
          </a:xfrm>
          <a:prstGeom prst="rect">
            <a:avLst/>
          </a:prstGeom>
        </p:spPr>
      </p:pic>
      <p:pic>
        <p:nvPicPr>
          <p:cNvPr id="3" name="8">
            <a:hlinkClick r:id="" action="ppaction://media"/>
            <a:extLst>
              <a:ext uri="{FF2B5EF4-FFF2-40B4-BE49-F238E27FC236}">
                <a16:creationId xmlns:a16="http://schemas.microsoft.com/office/drawing/2014/main" id="{8443257E-96FC-433E-2CE6-FDDDA2D29B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47248" y="5410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52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2693">
        <p14:prism/>
      </p:transition>
    </mc:Choice>
    <mc:Fallback xmlns="">
      <p:transition spd="slow" advTm="126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E2841D-5573-EEAD-A523-30A3DDD19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000" kern="0" dirty="0">
                <a:effectLst/>
                <a:ea typeface="Calibri" panose="020F0502020204030204" pitchFamily="34" charset="0"/>
                <a:cs typeface="Helvetica Neue"/>
              </a:rPr>
              <a:t>7.- Relación entre puntos y posición por grupos de edad</a:t>
            </a:r>
            <a:endParaRPr lang="ca-ES" sz="3000" dirty="0"/>
          </a:p>
        </p:txBody>
      </p:sp>
      <p:pic>
        <p:nvPicPr>
          <p:cNvPr id="6" name="Imagen 5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A8DD7D9E-CB6D-0EC0-0E4D-6E18FF060D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976" y="2468420"/>
            <a:ext cx="6384047" cy="3694642"/>
          </a:xfrm>
          <a:prstGeom prst="rect">
            <a:avLst/>
          </a:prstGeom>
        </p:spPr>
      </p:pic>
      <p:pic>
        <p:nvPicPr>
          <p:cNvPr id="3" name="9">
            <a:hlinkClick r:id="" action="ppaction://media"/>
            <a:extLst>
              <a:ext uri="{FF2B5EF4-FFF2-40B4-BE49-F238E27FC236}">
                <a16:creationId xmlns:a16="http://schemas.microsoft.com/office/drawing/2014/main" id="{6CAC0822-ADE2-3277-3E6B-C93B59F427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91798" y="54284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5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2670">
        <p14:prism/>
      </p:transition>
    </mc:Choice>
    <mc:Fallback xmlns="">
      <p:transition spd="slow" advTm="126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624290-6652-1E75-197A-8865D744A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000" kern="0" dirty="0">
                <a:ea typeface="Calibri" panose="020F0502020204030204" pitchFamily="34" charset="0"/>
                <a:cs typeface="Helvetica Neue"/>
              </a:rPr>
              <a:t>8</a:t>
            </a:r>
            <a:r>
              <a:rPr lang="es-ES_tradnl" sz="3000" kern="0" dirty="0">
                <a:effectLst/>
                <a:ea typeface="Calibri" panose="020F0502020204030204" pitchFamily="34" charset="0"/>
                <a:cs typeface="Helvetica Neue"/>
              </a:rPr>
              <a:t>.- Distribución de puntos por estado de carrera y piloto</a:t>
            </a:r>
            <a:endParaRPr lang="ca-ES" sz="3000" dirty="0"/>
          </a:p>
        </p:txBody>
      </p:sp>
      <p:pic>
        <p:nvPicPr>
          <p:cNvPr id="4" name="Imagen 3" descr="Gráfico, Gráfico en cascada&#10;&#10;Descripción generada automáticamente">
            <a:extLst>
              <a:ext uri="{FF2B5EF4-FFF2-40B4-BE49-F238E27FC236}">
                <a16:creationId xmlns:a16="http://schemas.microsoft.com/office/drawing/2014/main" id="{8F64839B-28AB-627B-CBAE-F3F5983ACF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123" y="2576760"/>
            <a:ext cx="4385754" cy="3622871"/>
          </a:xfrm>
          <a:prstGeom prst="rect">
            <a:avLst/>
          </a:prstGeom>
        </p:spPr>
      </p:pic>
      <p:pic>
        <p:nvPicPr>
          <p:cNvPr id="3" name="10">
            <a:hlinkClick r:id="" action="ppaction://media"/>
            <a:extLst>
              <a:ext uri="{FF2B5EF4-FFF2-40B4-BE49-F238E27FC236}">
                <a16:creationId xmlns:a16="http://schemas.microsoft.com/office/drawing/2014/main" id="{772F8B0C-62B2-7DC2-E1AE-E73312D2E3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91798" y="53919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4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0031">
        <p14:prism/>
      </p:transition>
    </mc:Choice>
    <mc:Fallback xmlns="">
      <p:transition spd="slow" advTm="400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ánico">
  <a:themeElements>
    <a:clrScheme name="Orgá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á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á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365</TotalTime>
  <Words>101</Words>
  <Application>Microsoft Office PowerPoint</Application>
  <PresentationFormat>Panorámica</PresentationFormat>
  <Paragraphs>12</Paragraphs>
  <Slides>11</Slides>
  <Notes>0</Notes>
  <HiddenSlides>0</HiddenSlides>
  <MMClips>11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4" baseType="lpstr">
      <vt:lpstr>Arial</vt:lpstr>
      <vt:lpstr>Garamond</vt:lpstr>
      <vt:lpstr>Orgánico</vt:lpstr>
      <vt:lpstr>PRÁCTICA 2 VISUALIZACION DE DATOS</vt:lpstr>
      <vt:lpstr>1.- Relación entre edad, puntos y posición</vt:lpstr>
      <vt:lpstr>2.- Comparación de puntos ganados por nacionalidad</vt:lpstr>
      <vt:lpstr>3.- Relación entre puntos y posición</vt:lpstr>
      <vt:lpstr>4.- Evolución de puntos por piloto durante los años</vt:lpstr>
      <vt:lpstr>5.- Desempeño de los 5 mejores constructores por cualidades</vt:lpstr>
      <vt:lpstr>6.- Evolución de puntos por grupo de edad</vt:lpstr>
      <vt:lpstr>7.- Relación entre puntos y posición por grupos de edad</vt:lpstr>
      <vt:lpstr>8.- Distribución de puntos por estado de carrera y piloto</vt:lpstr>
      <vt:lpstr>9.- Distribución de puntos por estado de carrera y constructor</vt:lpstr>
      <vt:lpstr>10.- Pilotos más fiables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EJEMPLO 1</dc:title>
  <dc:creator>JOSE MARIA ARROYO SANCHEZ</dc:creator>
  <cp:lastModifiedBy>JOSE MARIA ARROYO SANCHEZ</cp:lastModifiedBy>
  <cp:revision>27</cp:revision>
  <dcterms:created xsi:type="dcterms:W3CDTF">2023-10-24T17:42:27Z</dcterms:created>
  <dcterms:modified xsi:type="dcterms:W3CDTF">2024-01-07T18:29:19Z</dcterms:modified>
</cp:coreProperties>
</file>